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2"/>
  </p:notesMasterIdLst>
  <p:sldIdLst>
    <p:sldId id="295" r:id="rId2"/>
    <p:sldId id="2301" r:id="rId3"/>
    <p:sldId id="2302" r:id="rId4"/>
    <p:sldId id="2305" r:id="rId5"/>
    <p:sldId id="2306" r:id="rId6"/>
    <p:sldId id="2307" r:id="rId7"/>
    <p:sldId id="2308" r:id="rId8"/>
    <p:sldId id="2304" r:id="rId9"/>
    <p:sldId id="2310" r:id="rId10"/>
    <p:sldId id="2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4CC4B0-65EB-4A66-B964-8DF77627E79A}">
          <p14:sldIdLst>
            <p14:sldId id="295"/>
            <p14:sldId id="2301"/>
            <p14:sldId id="2302"/>
            <p14:sldId id="2305"/>
            <p14:sldId id="2306"/>
            <p14:sldId id="2307"/>
            <p14:sldId id="2308"/>
            <p14:sldId id="2304"/>
            <p14:sldId id="2310"/>
            <p14:sldId id="2309"/>
          </p14:sldIdLst>
        </p14:section>
        <p14:section name="Untitled Section" id="{F6961DD8-3574-4B47-A851-5C7D075A39E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8B9E2"/>
    <a:srgbClr val="8FE7BB"/>
    <a:srgbClr val="D3C1EB"/>
    <a:srgbClr val="F58598"/>
    <a:srgbClr val="8C77A1"/>
    <a:srgbClr val="EF8A60"/>
    <a:srgbClr val="FBD6EE"/>
    <a:srgbClr val="FFA3C8"/>
    <a:srgbClr val="906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/>
  </p:normalViewPr>
  <p:slideViewPr>
    <p:cSldViewPr snapToGrid="0">
      <p:cViewPr>
        <p:scale>
          <a:sx n="80" d="100"/>
          <a:sy n="80" d="100"/>
        </p:scale>
        <p:origin x="852" y="7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4B8E5-0F8D-45D4-A311-B4D3D91C2E59}" type="datetimeFigureOut">
              <a:rPr lang="en-CA" smtClean="0"/>
              <a:t>2022-04-27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4B99E-F28C-4C1A-8B99-D5D17689E9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001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35336-35A6-6844-BCB9-655110125D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A1778-5F7B-9A4B-86E4-F5441E21B6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7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833AD5-863E-A54C-B410-2E77F36D0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" y="0"/>
            <a:ext cx="12180173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9B4E6C-E11C-B04F-B9E7-17735CFD8C7A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F7D3D-8495-AB4A-ADDC-1DE807B52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C830E3-F7F1-A440-AA45-04AEBA9E14C0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9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C4887D-55C7-8846-80FF-A38FD94C60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F6483-1F9B-984D-B251-09E3450012C1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673CFE-BD6D-4941-B880-0C7BFBCF7D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8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C0C46-53D3-B849-A307-34C31ED75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BF92F-8260-424B-B0DB-697DA091DBD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490F3-6906-F14B-9C16-08759A68E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95FB4-BAD4-184F-BD31-CDFCFCAEAC7B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9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D07138-1DF6-154A-BB75-4A75D28DC6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71227-9EEC-4F43-82C7-C8EC0EDB8B09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500E7-425C-104E-A166-60B5611D46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9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0A465-0EFC-8C48-9958-D83690549C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5F364-F600-4D48-B836-5F26024920D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37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61E70-389D-1748-8F72-D64AA21695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63F8E-71B7-CD4E-BE52-277303CCA2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D94E6-92D3-2A44-A69B-1E0C4A6DE96F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226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3792-CB26-EB4C-ABBE-A07FAAB9A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3B6D1F-40DB-8A46-BFBE-F46C5BA5D409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26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4A946-EC4E-A344-9FED-81F16AD66A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54400" cy="6858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3E389E-24B6-454F-94AC-141EE69F4C8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4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C8358-E1A1-874F-892C-04ECDEAA1B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FE6DEE-2EFB-2B4C-AE4E-26A6374A380E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76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1A2549-6A38-864B-9EF9-E3C3948D6BF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01520-4EAC-5F49-99E0-D7484CEAAD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28643-5EBA-D547-80E8-E5D9A7332D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6275" y="1117600"/>
            <a:ext cx="4618038" cy="50228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7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030BF-C633-C247-B4D2-4AD37C4C7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8A20C-C115-2047-B9CD-20EF44821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3690" y="5895840"/>
            <a:ext cx="2318101" cy="5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68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1A2549-6A38-864B-9EF9-E3C3948D6BF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01520-4EAC-5F49-99E0-D7484CEAAD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8AAF5D-1D04-A449-B587-CF58039D7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9744" y="0"/>
            <a:ext cx="10287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5460722"/>
            <a:ext cx="1462537" cy="3183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74C08A-00BE-D547-99CB-283F6F893BDC}"/>
              </a:ext>
            </a:extLst>
          </p:cNvPr>
          <p:cNvSpPr txBox="1"/>
          <p:nvPr userDrawn="1"/>
        </p:nvSpPr>
        <p:spPr>
          <a:xfrm>
            <a:off x="502746" y="6303489"/>
            <a:ext cx="239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www.flutter.com</a:t>
            </a:r>
            <a:endParaRPr lang="en-IE" sz="1200" b="0" i="0" kern="1200">
              <a:solidFill>
                <a:schemeClr val="bg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C2997-D571-1C40-8A32-264D54F2F0FF}"/>
              </a:ext>
            </a:extLst>
          </p:cNvPr>
          <p:cNvSpPr/>
          <p:nvPr userDrawn="1"/>
        </p:nvSpPr>
        <p:spPr>
          <a:xfrm>
            <a:off x="582258" y="6031120"/>
            <a:ext cx="1476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62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C9778-DCB4-4245-AED6-571D84A986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9744" y="0"/>
            <a:ext cx="10287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2F86E-253E-5F4F-A595-CBC95BD5F7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17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F11B-0F2F-B342-AE3A-0DF5DE58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59DFB-1CDA-8643-B8DB-A5F0EF96E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59C4E-6A8F-E342-9711-EE31DC13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3D30-3EED-E947-84AA-3EF43D9EB18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76E0C-18CF-164A-BF5B-82E26153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10E48-6040-6D4C-B6EC-14CFB745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BA736-995F-CF4D-8652-2C8D0F86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65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CFD5-EF30-4F45-85D2-EC01E8D9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91D71-5263-404A-9E0B-277116CD1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F318E-D698-1F4C-8D44-6B3C9D384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A418F-59F0-2B4C-9E23-120C8C20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3D30-3EED-E947-84AA-3EF43D9EB18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DA22C-2A24-C84D-A5E3-8273D6AA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5827B-112A-5749-8B38-C92B8008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BA736-995F-CF4D-8652-2C8D0F86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E5BC-1F2D-6E4E-9B1C-0751DF03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1ED34-8151-9140-992B-F560A7C72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68DA7-CC29-944B-99C0-7999FC8EB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BC8F3-26B6-804B-8940-24A5A6547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A3776-896F-B747-A8FD-B0B0FF23C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C76F0A-3BC7-5742-9C80-0400598CE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3D30-3EED-E947-84AA-3EF43D9EB18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A06A-D5B1-CF41-A315-58FD2547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C1EB22-CCA9-2345-9956-8D6C4D30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BA736-995F-CF4D-8652-2C8D0F86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16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68F2-2632-A64A-8B0E-11653CC3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E0882-4CF5-EA4B-8276-30142635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3D30-3EED-E947-84AA-3EF43D9EB18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7AE12-C8CD-334C-8363-030F448C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A0CA9-5D4B-2443-9247-F6D47C21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BA736-995F-CF4D-8652-2C8D0F86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100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5549-CC5C-E04B-A87F-2A2D95DB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EA540-CE69-014A-B4B5-FFF8C54C1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326DF-E6F0-FE4F-90CB-9306E469F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466CD-787D-B049-AD03-6EF27E5C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3D30-3EED-E947-84AA-3EF43D9EB18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627A1-C425-3047-AEE4-AFD7B9AB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AABF0-3553-B444-B39E-070E09E3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BA736-995F-CF4D-8652-2C8D0F86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230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8D69-EDF6-DB48-A486-0323963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84D81-7C90-7D4C-8205-E31264A06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66991-959C-CE4A-9ED1-AFFF37A96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8F66A-2FAB-AE4F-8AE8-576AF916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3D30-3EED-E947-84AA-3EF43D9EB18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9B1C7-3F47-B343-90F4-AD1E51BB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EF77F-925C-DD47-AB0F-125A2E86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BA736-995F-CF4D-8652-2C8D0F86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47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54D5-B641-7648-A7F4-FACFC397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3CF0E-85DA-154F-B3A2-02780C025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6D06D-ACAF-0F46-9C93-E3E8F459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3D30-3EED-E947-84AA-3EF43D9EB18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A6A83-BC64-E440-9EFF-7059AF568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342F6-6E85-5C4F-BAD7-356BCDD9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BA736-995F-CF4D-8652-2C8D0F86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1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17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0CF15D-FF34-0E4C-9369-320AC1759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EA023-DC80-E543-BB96-C12A23E72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576B3-849D-BE4A-B9A5-2459CAAB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3D30-3EED-E947-84AA-3EF43D9EB18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67615-B173-AB44-B006-29101163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A0B9E-C57A-E64E-9BD2-9C52B31E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BA736-995F-CF4D-8652-2C8D0F86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71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09600" y="1241999"/>
            <a:ext cx="10972800" cy="4944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33" baseline="0">
                <a:latin typeface="Arial Narrow"/>
              </a:defRPr>
            </a:lvl1pPr>
            <a:lvl2pPr marL="609585" indent="0">
              <a:buFontTx/>
              <a:buNone/>
              <a:defRPr sz="2000" baseline="0">
                <a:latin typeface="Arial Narrow"/>
              </a:defRPr>
            </a:lvl2pPr>
            <a:lvl3pPr marL="1219170" indent="0">
              <a:buFontTx/>
              <a:buNone/>
              <a:defRPr sz="2000" baseline="0">
                <a:latin typeface="Arial Narrow"/>
              </a:defRPr>
            </a:lvl3pPr>
            <a:lvl4pPr marL="1828754" indent="0">
              <a:buFontTx/>
              <a:buNone/>
              <a:defRPr sz="2000" baseline="0">
                <a:latin typeface="Arial Narrow"/>
              </a:defRPr>
            </a:lvl4pPr>
            <a:lvl5pPr marL="2438339" indent="0">
              <a:buFontTx/>
              <a:buNone/>
              <a:defRPr sz="2000" baseline="0">
                <a:latin typeface="Arial Narrow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>
                <a:latin typeface="Arial Narrow"/>
              </a:defRPr>
            </a:lvl1pPr>
          </a:lstStyle>
          <a:p>
            <a:fld id="{09BBF9B3-3C86-6A44-BFA3-B6D5D220D85C}" type="datetime1">
              <a:rPr lang="en-GB" smtClean="0"/>
              <a:t>27/04/2022</a:t>
            </a:fld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>
                <a:latin typeface="Arial Narrow"/>
              </a:defRPr>
            </a:lvl1pPr>
          </a:lstStyle>
          <a:p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Arial Narrow"/>
              </a:defRPr>
            </a:lvl1pPr>
          </a:lstStyle>
          <a:p>
            <a:fld id="{2A125798-A7C1-CC49-BADF-A24A3C7D04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-5912"/>
            <a:ext cx="12192000" cy="863383"/>
          </a:xfrm>
          <a:prstGeom prst="rect">
            <a:avLst/>
          </a:prstGeom>
          <a:gradFill flip="none" rotWithShape="1">
            <a:gsLst>
              <a:gs pos="50000">
                <a:srgbClr val="EAEAE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03520"/>
            <a:ext cx="7969956" cy="422305"/>
          </a:xfrm>
        </p:spPr>
        <p:txBody>
          <a:bodyPr>
            <a:noAutofit/>
          </a:bodyPr>
          <a:lstStyle>
            <a:lvl1pPr algn="l">
              <a:defRPr sz="2933" b="1" i="0" cap="all" baseline="0">
                <a:solidFill>
                  <a:schemeClr val="tx1"/>
                </a:solidFill>
                <a:latin typeface="Arial Narrow"/>
              </a:defRPr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pic>
        <p:nvPicPr>
          <p:cNvPr id="16" name="Picture 15" descr="The-Stars-Group-logo-lock-up-black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0107" y="26342"/>
            <a:ext cx="1776000" cy="7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55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-5912"/>
            <a:ext cx="12192000" cy="863383"/>
          </a:xfrm>
          <a:prstGeom prst="rect">
            <a:avLst/>
          </a:prstGeom>
          <a:gradFill flip="none" rotWithShape="1">
            <a:gsLst>
              <a:gs pos="50000">
                <a:srgbClr val="EAEAEA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>
                <a:latin typeface="Arial Narrow"/>
              </a:defRPr>
            </a:lvl1pPr>
          </a:lstStyle>
          <a:p>
            <a:fld id="{D562E82B-17B8-9844-91B3-887C2A84998A}" type="datetime1">
              <a:rPr lang="en-GB" smtClean="0"/>
              <a:t>27/04/2022</a:t>
            </a:fld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>
                <a:latin typeface="Arial Narrow"/>
              </a:defRPr>
            </a:lvl1pPr>
          </a:lstStyle>
          <a:p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Arial Narrow"/>
              </a:defRPr>
            </a:lvl1pPr>
          </a:lstStyle>
          <a:p>
            <a:fld id="{2A125798-A7C1-CC49-BADF-A24A3C7D04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hart Placeholder 15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" y="1241999"/>
            <a:ext cx="10972800" cy="49440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67"/>
            </a:lvl1pPr>
          </a:lstStyle>
          <a:p>
            <a:r>
              <a:rPr lang="en-US"/>
              <a:t>Charts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03520"/>
            <a:ext cx="7969956" cy="422305"/>
          </a:xfrm>
        </p:spPr>
        <p:txBody>
          <a:bodyPr>
            <a:noAutofit/>
          </a:bodyPr>
          <a:lstStyle>
            <a:lvl1pPr algn="l">
              <a:defRPr sz="2933" b="1" i="0" cap="all" baseline="0">
                <a:solidFill>
                  <a:schemeClr val="tx1"/>
                </a:solidFill>
                <a:latin typeface="Arial Narrow"/>
              </a:defRPr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pic>
        <p:nvPicPr>
          <p:cNvPr id="14" name="Picture 13" descr="The-Stars-Group-logo-lock-up-black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0107" y="26342"/>
            <a:ext cx="1776000" cy="7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9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4158-5460-8945-801F-996F2E6EFCB1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EC56E-9630-2746-B6E0-93388562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2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8B1F77D4-F402-FE43-9F2E-7D7E0C87C57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3208582" y="1559888"/>
            <a:ext cx="5257800" cy="3746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83404A-39C2-8B48-BEB2-739C6EA7A571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2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C14DE1-AA3D-674E-817A-9B7D0806891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A8EB7-3057-A849-8B49-0FBAC149D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4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BBDA07-BF5A-0340-9869-06E16DDD44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CDE0B-D310-CC48-89F2-0B6F39F3AE75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FA78F-0D32-ED41-96F8-B924309A48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364C8B-6329-B742-8BAE-A7D7A46AFA29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59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306589-6108-A346-884E-F37DBEF40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6247E-97B4-664B-A5EF-4442DC108A1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EFB37-7BA3-DB4D-8967-D0F1E8B36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23E213-2584-6A40-873A-9CCBF48666EC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54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8957E-578C-AB45-9C66-595DAE7CEF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83C76-AFDB-5B4B-B76B-198EDF7F0A38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8C54C-9842-BE4B-9C93-59D6B1C009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4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548A2-D7B7-9346-B4CD-6A69DE17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B2DDA-19CB-3C4E-9CE7-22D37A354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44B41-2D20-2A40-9F03-95D031B2D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13D30-3EED-E947-84AA-3EF43D9EB18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D1C1D-F973-824C-9813-19A013D3F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9AF29-0C3D-BC44-B095-C34906CAE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BA736-995F-CF4D-8652-2C8D0F86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0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4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Lupa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21D668-F842-5B4C-909D-4AAC4CBFB5AD}"/>
              </a:ext>
            </a:extLst>
          </p:cNvPr>
          <p:cNvSpPr txBox="1">
            <a:spLocks/>
          </p:cNvSpPr>
          <p:nvPr/>
        </p:nvSpPr>
        <p:spPr>
          <a:xfrm>
            <a:off x="1301261" y="590062"/>
            <a:ext cx="5409655" cy="2838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600" kern="1200" spc="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Value Stream Mapping (VSM)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C3AE21-AA59-C645-BD3B-AE1AE6C78541}"/>
              </a:ext>
            </a:extLst>
          </p:cNvPr>
          <p:cNvSpPr txBox="1">
            <a:spLocks/>
          </p:cNvSpPr>
          <p:nvPr/>
        </p:nvSpPr>
        <p:spPr>
          <a:xfrm>
            <a:off x="5642044" y="4698614"/>
            <a:ext cx="5088650" cy="1198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v1.2</a:t>
            </a:r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35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21D668-F842-5B4C-909D-4AAC4CBFB5AD}"/>
              </a:ext>
            </a:extLst>
          </p:cNvPr>
          <p:cNvSpPr txBox="1">
            <a:spLocks/>
          </p:cNvSpPr>
          <p:nvPr/>
        </p:nvSpPr>
        <p:spPr>
          <a:xfrm>
            <a:off x="3880430" y="583345"/>
            <a:ext cx="7160357" cy="416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Aft>
                <a:spcPts val="600"/>
              </a:spcAft>
            </a:pPr>
            <a:r>
              <a:rPr lang="en-US" sz="8000" kern="1200" spc="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6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9D5D69-307E-4862-950C-1A7CC8A22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2100E061-779B-4006-BC39-114A057A7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lourful pins linked with threads">
            <a:extLst>
              <a:ext uri="{FF2B5EF4-FFF2-40B4-BE49-F238E27FC236}">
                <a16:creationId xmlns:a16="http://schemas.microsoft.com/office/drawing/2014/main" id="{DF304257-A78B-9E8D-C196-2E5A9EE9D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42" b="14472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5C0861A-3660-4EE6-9A07-B3D771C8B836}"/>
              </a:ext>
            </a:extLst>
          </p:cNvPr>
          <p:cNvSpPr txBox="1">
            <a:spLocks/>
          </p:cNvSpPr>
          <p:nvPr/>
        </p:nvSpPr>
        <p:spPr>
          <a:xfrm>
            <a:off x="838200" y="698643"/>
            <a:ext cx="5243394" cy="51897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6800" b="1">
                <a:solidFill>
                  <a:srgbClr val="FFFFFF"/>
                </a:solidFill>
                <a:sym typeface="Helvetica Neue"/>
              </a:rPr>
              <a:t>What is Value Stream Mapping (VSM)ping</a:t>
            </a:r>
            <a:r>
              <a:rPr lang="en-US" sz="6800">
                <a:solidFill>
                  <a:srgbClr val="FFFFFF"/>
                </a:solidFill>
                <a:sym typeface="Helvetica Neue"/>
              </a:rPr>
              <a:t>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6315F-2EC8-4235-B3D6-5526676FC7F6}"/>
              </a:ext>
            </a:extLst>
          </p:cNvPr>
          <p:cNvSpPr/>
          <p:nvPr/>
        </p:nvSpPr>
        <p:spPr>
          <a:xfrm>
            <a:off x="7229042" y="698643"/>
            <a:ext cx="4124758" cy="53014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F"/>
                </a:solidFill>
                <a:effectLst/>
              </a:rPr>
              <a:t>We typically define a </a:t>
            </a:r>
            <a:r>
              <a:rPr lang="en-US" sz="1700" b="1" i="0">
                <a:solidFill>
                  <a:srgbClr val="FFFFFF"/>
                </a:solidFill>
                <a:effectLst/>
              </a:rPr>
              <a:t>value stream </a:t>
            </a:r>
            <a:r>
              <a:rPr lang="en-US" sz="1700" b="0" i="0">
                <a:solidFill>
                  <a:srgbClr val="FFFFFF"/>
                </a:solidFill>
                <a:effectLst/>
              </a:rPr>
              <a:t>as a series of steps an organization undertakes to create and deliver value to customers.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>
              <a:solidFill>
                <a:srgbClr val="FFFFFF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>
                <a:solidFill>
                  <a:srgbClr val="FFFFFF"/>
                </a:solidFill>
                <a:effectLst/>
              </a:rPr>
              <a:t>A value stream therefore represents all the activities, workflows, controls and procedures required to deliver an outcome.</a:t>
            </a:r>
            <a:r>
              <a:rPr lang="en-US" sz="1700">
                <a:solidFill>
                  <a:srgbClr val="FFFFFF"/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Mapping is a Lean technique that's primary purpose is to illustrate, analyze and improve the steps required to deliver a product or service.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The output of VSM should be a structured visual representation of all the steps of a process, necessary to deliver </a:t>
            </a:r>
            <a:r>
              <a:rPr lang="en-US" sz="1700" b="1">
                <a:solidFill>
                  <a:srgbClr val="FFFFFF"/>
                </a:solidFill>
              </a:rPr>
              <a:t>value</a:t>
            </a:r>
            <a:r>
              <a:rPr lang="en-US" sz="1700">
                <a:solidFill>
                  <a:srgbClr val="FFFFFF"/>
                </a:solidFill>
              </a:rPr>
              <a:t> from start to finish.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04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9D5D69-307E-4862-950C-1A7CC8A22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2100E061-779B-4006-BC39-114A057A7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30438995-3665-0274-6D92-C23F0F55A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301" b="10281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5C0861A-3660-4EE6-9A07-B3D771C8B836}"/>
              </a:ext>
            </a:extLst>
          </p:cNvPr>
          <p:cNvSpPr txBox="1">
            <a:spLocks/>
          </p:cNvSpPr>
          <p:nvPr/>
        </p:nvSpPr>
        <p:spPr>
          <a:xfrm>
            <a:off x="838200" y="698643"/>
            <a:ext cx="5243394" cy="51897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7400" b="1">
                <a:solidFill>
                  <a:srgbClr val="FFFFFF"/>
                </a:solidFill>
                <a:sym typeface="Helvetica Neue"/>
              </a:rPr>
              <a:t>Why Value Stream Mapping (VSM)</a:t>
            </a:r>
            <a:r>
              <a:rPr lang="en-US" sz="7400">
                <a:solidFill>
                  <a:srgbClr val="FFFFFF"/>
                </a:solidFill>
                <a:sym typeface="Helvetica Neue"/>
              </a:rPr>
              <a:t>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6315F-2EC8-4235-B3D6-5526676FC7F6}"/>
              </a:ext>
            </a:extLst>
          </p:cNvPr>
          <p:cNvSpPr/>
          <p:nvPr/>
        </p:nvSpPr>
        <p:spPr>
          <a:xfrm>
            <a:off x="7139003" y="2695073"/>
            <a:ext cx="3995587" cy="4259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A VSM map makes it easy to visualize a particular process from start to finish.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Teams breakdown their group’s work and associated information flow on a white board so that this is visible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By creating this process map and stepping back for a holistic view, everyone can see the workflow end to end (and often grasp its full scope for the first time).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The purpose is to collectively: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Understand what is our current state (Where are we?)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Where do we want to be ? (Map the path to the ideal TO-BE state)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How should we get there (define the plan of action)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erson pointing on a map">
            <a:extLst>
              <a:ext uri="{FF2B5EF4-FFF2-40B4-BE49-F238E27FC236}">
                <a16:creationId xmlns:a16="http://schemas.microsoft.com/office/drawing/2014/main" id="{4DFAA9F0-8884-C15B-409B-708D5D67F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5C0861A-3660-4EE6-9A07-B3D771C8B836}"/>
              </a:ext>
            </a:extLst>
          </p:cNvPr>
          <p:cNvSpPr txBox="1">
            <a:spLocks/>
          </p:cNvSpPr>
          <p:nvPr/>
        </p:nvSpPr>
        <p:spPr>
          <a:xfrm>
            <a:off x="838199" y="381934"/>
            <a:ext cx="5257801" cy="5181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8000" b="1">
                <a:solidFill>
                  <a:srgbClr val="FFFFFF"/>
                </a:solidFill>
                <a:sym typeface="Helvetica Neue"/>
              </a:rPr>
              <a:t>How to Value Stream Map</a:t>
            </a:r>
            <a:r>
              <a:rPr lang="en-US" sz="8000">
                <a:solidFill>
                  <a:srgbClr val="FFFFFF"/>
                </a:solidFill>
                <a:sym typeface="Helvetica Neue"/>
              </a:rPr>
              <a:t>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6315F-2EC8-4235-B3D6-5526676FC7F6}"/>
              </a:ext>
            </a:extLst>
          </p:cNvPr>
          <p:cNvSpPr/>
          <p:nvPr/>
        </p:nvSpPr>
        <p:spPr>
          <a:xfrm>
            <a:off x="7229042" y="698643"/>
            <a:ext cx="4124758" cy="53014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Define the Roles and Responsibilities to manage the workshop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Prepare for the workshop (problem statement, goal, deliverables, materials, stakeholders, etc)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>
              <a:solidFill>
                <a:srgbClr val="FFFFFF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Session 1: document the current AS-IS process and measurements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Session 2: analysis and discussions for optimization findings, map the TO-BE state.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Session 3: Playback session, establish governance and plan/prioritise improvements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Outputs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Where are the true bottlenecks ?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identify ways to eliminate waste or non value add activities 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Outline potential technology improvements or Opportunities for automation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Charter new breakthrough process redesigns or surface policy changes 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Then: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Inject Improvements into backlog and prioritise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FFFFFF"/>
                </a:solidFill>
              </a:rPr>
              <a:t>Establish a review cadence for continuous improvement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43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5">
            <a:extLst>
              <a:ext uri="{FF2B5EF4-FFF2-40B4-BE49-F238E27FC236}">
                <a16:creationId xmlns:a16="http://schemas.microsoft.com/office/drawing/2014/main" id="{FB971907-6056-4534-B305-56DF5D7C5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5C0861A-3660-4EE6-9A07-B3D771C8B836}"/>
              </a:ext>
            </a:extLst>
          </p:cNvPr>
          <p:cNvSpPr txBox="1">
            <a:spLocks/>
          </p:cNvSpPr>
          <p:nvPr/>
        </p:nvSpPr>
        <p:spPr>
          <a:xfrm>
            <a:off x="994873" y="3747247"/>
            <a:ext cx="6347918" cy="2386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5600" b="1">
                <a:solidFill>
                  <a:srgbClr val="FFFFFF"/>
                </a:solidFill>
                <a:sym typeface="Helvetica Neue"/>
              </a:rPr>
              <a:t>Where are the bottlenecks ?</a:t>
            </a:r>
            <a:r>
              <a:rPr lang="en-US" sz="5600">
                <a:solidFill>
                  <a:srgbClr val="FFFFFF"/>
                </a:solidFill>
                <a:sym typeface="Helvetica Neue"/>
              </a:rPr>
              <a:t>?</a:t>
            </a:r>
          </a:p>
        </p:txBody>
      </p:sp>
      <p:sp>
        <p:nvSpPr>
          <p:cNvPr id="3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4DA75-828D-4D59-9C97-8C5497FCAD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9690" y="1547753"/>
            <a:ext cx="4167963" cy="1062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1006E7-3FCB-4D2B-A767-FEE0F109C2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253" y="1797830"/>
            <a:ext cx="4167963" cy="562675"/>
          </a:xfrm>
          <a:prstGeom prst="rect">
            <a:avLst/>
          </a:prstGeom>
        </p:spPr>
      </p:pic>
      <p:sp>
        <p:nvSpPr>
          <p:cNvPr id="3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7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5C0861A-3660-4EE6-9A07-B3D771C8B836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4200" b="1" dirty="0">
                <a:sym typeface="Helvetica Neue"/>
              </a:rPr>
              <a:t>What's next?</a:t>
            </a:r>
            <a:r>
              <a:rPr lang="en-US" sz="4200" dirty="0">
                <a:solidFill>
                  <a:srgbClr val="FFFFFF"/>
                </a:solidFill>
                <a:sym typeface="Helvetica Neue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DA4E4-D1BB-4A94-9F9C-7E78D9C466D6}"/>
              </a:ext>
            </a:extLst>
          </p:cNvPr>
          <p:cNvSpPr txBox="1"/>
          <p:nvPr/>
        </p:nvSpPr>
        <p:spPr>
          <a:xfrm flipH="1">
            <a:off x="612354" y="2600909"/>
            <a:ext cx="43791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Identify which bottleneck needs to be addressed first?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Will fixing the bigger bottleneck help?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When is this coming within the process lifecycle?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Will make sense to fix the ones that impacts earlier stages?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93BCB-76AC-4B6C-BF4C-C96D00A9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367" y="2600909"/>
            <a:ext cx="5710279" cy="2205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51ACB-BF28-448F-8889-B96D27E63A68}"/>
              </a:ext>
            </a:extLst>
          </p:cNvPr>
          <p:cNvSpPr txBox="1"/>
          <p:nvPr/>
        </p:nvSpPr>
        <p:spPr>
          <a:xfrm>
            <a:off x="762000" y="1733550"/>
            <a:ext cx="9763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Now that we </a:t>
            </a:r>
            <a:r>
              <a:rPr lang="en-GB" b="1" dirty="0"/>
              <a:t>know,</a:t>
            </a:r>
            <a:r>
              <a:rPr lang="en-GB" dirty="0"/>
              <a:t> we can collectively identify where we should focus and what changes will have most impact:</a:t>
            </a:r>
          </a:p>
        </p:txBody>
      </p:sp>
    </p:spTree>
    <p:extLst>
      <p:ext uri="{BB962C8B-B14F-4D97-AF65-F5344CB8AC3E}">
        <p14:creationId xmlns:p14="http://schemas.microsoft.com/office/powerpoint/2010/main" val="365415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5C0861A-3660-4EE6-9A07-B3D771C8B836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4200" b="1" dirty="0">
                <a:sym typeface="Helvetica Neue"/>
              </a:rPr>
              <a:t>How do we get there?</a:t>
            </a:r>
            <a:r>
              <a:rPr lang="en-US" sz="4200" dirty="0">
                <a:solidFill>
                  <a:srgbClr val="FFFFFF"/>
                </a:solidFill>
                <a:sym typeface="Helvetica Neue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51ACB-BF28-448F-8889-B96D27E63A68}"/>
              </a:ext>
            </a:extLst>
          </p:cNvPr>
          <p:cNvSpPr txBox="1"/>
          <p:nvPr/>
        </p:nvSpPr>
        <p:spPr>
          <a:xfrm>
            <a:off x="546351" y="1708383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Now we </a:t>
            </a:r>
            <a:r>
              <a:rPr lang="en-GB" b="1" dirty="0"/>
              <a:t>know,</a:t>
            </a:r>
            <a:r>
              <a:rPr lang="en-GB" dirty="0"/>
              <a:t> we can identify where we should focus and what has most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88675-BE33-4795-9D6C-63BB87611E5E}"/>
              </a:ext>
            </a:extLst>
          </p:cNvPr>
          <p:cNvSpPr txBox="1"/>
          <p:nvPr/>
        </p:nvSpPr>
        <p:spPr>
          <a:xfrm flipH="1">
            <a:off x="226216" y="2903402"/>
            <a:ext cx="603647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CA" sz="2000" dirty="0"/>
              <a:t>Create tickets for backlog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CA" sz="2000" dirty="0"/>
              <a:t>Prioritise work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CA" sz="2000" dirty="0"/>
              <a:t>Build the release plan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CA" sz="2000" dirty="0"/>
              <a:t>Communicate and make work visible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CA" sz="2000" dirty="0"/>
              <a:t>Define follow-ups and governance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1CE03-DA64-43B0-93D5-3515E528E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615" y="2422106"/>
            <a:ext cx="4261245" cy="30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5C0861A-3660-4EE6-9A07-B3D771C8B836}"/>
              </a:ext>
            </a:extLst>
          </p:cNvPr>
          <p:cNvSpPr txBox="1">
            <a:spLocks/>
          </p:cNvSpPr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5200" b="1">
                <a:sym typeface="Helvetica Neue"/>
              </a:rPr>
              <a:t>Value Stream Map (example))</a:t>
            </a:r>
            <a:endParaRPr lang="en-US" sz="5200"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9C4B3-B13C-45CE-8D15-CA0578CB0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9639" y="2957665"/>
            <a:ext cx="4471450" cy="334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7D9D2A-4FE8-43F3-982C-7A250F0DA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778470"/>
            <a:ext cx="5828261" cy="17047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C6315F-2EC8-4235-B3D6-5526676FC7F6}"/>
              </a:ext>
            </a:extLst>
          </p:cNvPr>
          <p:cNvSpPr/>
          <p:nvPr/>
        </p:nvSpPr>
        <p:spPr>
          <a:xfrm>
            <a:off x="329180" y="1663922"/>
            <a:ext cx="1100751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/>
          </a:p>
          <a:p>
            <a:pPr>
              <a:spcAft>
                <a:spcPts val="600"/>
              </a:spcAft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C4BCD4-8E06-419B-BC22-C289CB422071}"/>
              </a:ext>
            </a:extLst>
          </p:cNvPr>
          <p:cNvSpPr txBox="1">
            <a:spLocks/>
          </p:cNvSpPr>
          <p:nvPr/>
        </p:nvSpPr>
        <p:spPr>
          <a:xfrm>
            <a:off x="6977031" y="467271"/>
            <a:ext cx="3876357" cy="205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5600" b="1">
                <a:sym typeface="Helvetica Neue"/>
              </a:rPr>
              <a:t>Summary</a:t>
            </a:r>
            <a:endParaRPr lang="en-US" sz="5600">
              <a:sym typeface="Helvetica Neue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841E0DD-1BA7-47EA-92C1-DFCD469D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797" y="0"/>
            <a:ext cx="4195674" cy="2553552"/>
          </a:xfrm>
          <a:custGeom>
            <a:avLst/>
            <a:gdLst>
              <a:gd name="connsiteX0" fmla="*/ 51087 w 4195674"/>
              <a:gd name="connsiteY0" fmla="*/ 0 h 2553552"/>
              <a:gd name="connsiteX1" fmla="*/ 4144587 w 4195674"/>
              <a:gd name="connsiteY1" fmla="*/ 0 h 2553552"/>
              <a:gd name="connsiteX2" fmla="*/ 4153054 w 4195674"/>
              <a:gd name="connsiteY2" fmla="*/ 32928 h 2553552"/>
              <a:gd name="connsiteX3" fmla="*/ 4195674 w 4195674"/>
              <a:gd name="connsiteY3" fmla="*/ 455715 h 2553552"/>
              <a:gd name="connsiteX4" fmla="*/ 2097837 w 4195674"/>
              <a:gd name="connsiteY4" fmla="*/ 2553552 h 2553552"/>
              <a:gd name="connsiteX5" fmla="*/ 0 w 4195674"/>
              <a:gd name="connsiteY5" fmla="*/ 455715 h 2553552"/>
              <a:gd name="connsiteX6" fmla="*/ 42621 w 4195674"/>
              <a:gd name="connsiteY6" fmla="*/ 32928 h 25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2553552">
                <a:moveTo>
                  <a:pt x="51087" y="0"/>
                </a:moveTo>
                <a:lnTo>
                  <a:pt x="4144587" y="0"/>
                </a:lnTo>
                <a:lnTo>
                  <a:pt x="4153054" y="32928"/>
                </a:lnTo>
                <a:cubicBezTo>
                  <a:pt x="4180999" y="169492"/>
                  <a:pt x="4195674" y="310890"/>
                  <a:pt x="4195674" y="455715"/>
                </a:cubicBezTo>
                <a:cubicBezTo>
                  <a:pt x="4195674" y="1614318"/>
                  <a:pt x="3256440" y="2553552"/>
                  <a:pt x="2097837" y="2553552"/>
                </a:cubicBezTo>
                <a:cubicBezTo>
                  <a:pt x="939234" y="2553552"/>
                  <a:pt x="0" y="1614318"/>
                  <a:pt x="0" y="455715"/>
                </a:cubicBezTo>
                <a:cubicBezTo>
                  <a:pt x="0" y="310890"/>
                  <a:pt x="14676" y="169492"/>
                  <a:pt x="42621" y="329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 descr="Jays in the House: Looking at where we are">
            <a:extLst>
              <a:ext uri="{FF2B5EF4-FFF2-40B4-BE49-F238E27FC236}">
                <a16:creationId xmlns:a16="http://schemas.microsoft.com/office/drawing/2014/main" id="{5EE89E9D-47F4-44D3-AF7E-66B89DA9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202854" y="230878"/>
            <a:ext cx="1935439" cy="17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148" y="987117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D3BEFDA-0C8B-4C24-AF49-B7E58C98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6811"/>
            <a:ext cx="4507268" cy="4101189"/>
          </a:xfrm>
          <a:custGeom>
            <a:avLst/>
            <a:gdLst>
              <a:gd name="connsiteX0" fmla="*/ 1188901 w 4507268"/>
              <a:gd name="connsiteY0" fmla="*/ 0 h 4101189"/>
              <a:gd name="connsiteX1" fmla="*/ 4507268 w 4507268"/>
              <a:gd name="connsiteY1" fmla="*/ 3318367 h 4101189"/>
              <a:gd name="connsiteX2" fmla="*/ 4439851 w 4507268"/>
              <a:gd name="connsiteY2" fmla="*/ 3987135 h 4101189"/>
              <a:gd name="connsiteX3" fmla="*/ 4410525 w 4507268"/>
              <a:gd name="connsiteY3" fmla="*/ 4101189 h 4101189"/>
              <a:gd name="connsiteX4" fmla="*/ 0 w 4507268"/>
              <a:gd name="connsiteY4" fmla="*/ 4101189 h 4101189"/>
              <a:gd name="connsiteX5" fmla="*/ 0 w 4507268"/>
              <a:gd name="connsiteY5" fmla="*/ 221283 h 4101189"/>
              <a:gd name="connsiteX6" fmla="*/ 47936 w 4507268"/>
              <a:gd name="connsiteY6" fmla="*/ 201358 h 4101189"/>
              <a:gd name="connsiteX7" fmla="*/ 1188901 w 4507268"/>
              <a:gd name="connsiteY7" fmla="*/ 0 h 41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7268" h="4101189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400EEA6-B330-4DBC-A821-469627E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0123" y="1601385"/>
            <a:ext cx="2754831" cy="275483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7278" y="4908805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51" y="5775084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838884-2B29-4101-A67A-12A0591485D5}"/>
              </a:ext>
            </a:extLst>
          </p:cNvPr>
          <p:cNvSpPr/>
          <p:nvPr/>
        </p:nvSpPr>
        <p:spPr>
          <a:xfrm>
            <a:off x="6977031" y="2990818"/>
            <a:ext cx="3876357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VSM is a technique that provides a structured </a:t>
            </a:r>
            <a:r>
              <a:rPr lang="en-US" sz="1100" dirty="0" err="1"/>
              <a:t>visualation</a:t>
            </a:r>
            <a:r>
              <a:rPr lang="en-US" sz="1100" dirty="0"/>
              <a:t> that allows us to focus 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Where are we 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Looks at identifying what is our current state.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What is the next step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Looks at identifying what are our biggest bottlenecks, pain points or causes of delay.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How should we get there 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Looks at identifying how we want to operate, what can we do given our current capabilities and what improvement will bring the biggest value. </a:t>
            </a:r>
          </a:p>
        </p:txBody>
      </p:sp>
      <p:pic>
        <p:nvPicPr>
          <p:cNvPr id="1026" name="Picture 2" descr="Where We Are | The Why Not Institute">
            <a:extLst>
              <a:ext uri="{FF2B5EF4-FFF2-40B4-BE49-F238E27FC236}">
                <a16:creationId xmlns:a16="http://schemas.microsoft.com/office/drawing/2014/main" id="{D8868083-B133-4330-A5DD-148516A75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87880" y="3830026"/>
            <a:ext cx="2983972" cy="25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Evolving MLS – Part IV – How do we get there? - NotoriousROB">
            <a:extLst>
              <a:ext uri="{FF2B5EF4-FFF2-40B4-BE49-F238E27FC236}">
                <a16:creationId xmlns:a16="http://schemas.microsoft.com/office/drawing/2014/main" id="{3B19CDB9-5B45-40EB-BD5A-8B7E9BCA8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368633" y="2129895"/>
            <a:ext cx="1697810" cy="16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0441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Flutter Brand Pallet">
      <a:dk1>
        <a:srgbClr val="333F48"/>
      </a:dk1>
      <a:lt1>
        <a:srgbClr val="FFFFFF"/>
      </a:lt1>
      <a:dk2>
        <a:srgbClr val="333F48"/>
      </a:dk2>
      <a:lt2>
        <a:srgbClr val="E7E6E6"/>
      </a:lt2>
      <a:accent1>
        <a:srgbClr val="26D07C"/>
      </a:accent1>
      <a:accent2>
        <a:srgbClr val="009CDE"/>
      </a:accent2>
      <a:accent3>
        <a:srgbClr val="9063CD"/>
      </a:accent3>
      <a:accent4>
        <a:srgbClr val="F277C6"/>
      </a:accent4>
      <a:accent5>
        <a:srgbClr val="333F48"/>
      </a:accent5>
      <a:accent6>
        <a:srgbClr val="FEFFFF"/>
      </a:accent6>
      <a:hlink>
        <a:srgbClr val="009CDE"/>
      </a:hlink>
      <a:folHlink>
        <a:srgbClr val="FE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Widescreen</PresentationFormat>
  <Paragraphs>76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Narrow</vt:lpstr>
      <vt:lpstr>Calibri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2022-04-27T19:03:26Z</dcterms:created>
  <dcterms:modified xsi:type="dcterms:W3CDTF">2022-04-27T19:04:09Z</dcterms:modified>
</cp:coreProperties>
</file>